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2" r:id="rId2"/>
    <p:sldId id="257" r:id="rId3"/>
    <p:sldId id="258" r:id="rId4"/>
    <p:sldId id="273" r:id="rId5"/>
    <p:sldId id="300" r:id="rId6"/>
    <p:sldId id="305" r:id="rId7"/>
    <p:sldId id="304" r:id="rId8"/>
    <p:sldId id="275" r:id="rId9"/>
    <p:sldId id="288" r:id="rId10"/>
    <p:sldId id="289" r:id="rId11"/>
    <p:sldId id="290" r:id="rId12"/>
    <p:sldId id="292" r:id="rId13"/>
    <p:sldId id="293" r:id="rId14"/>
    <p:sldId id="297" r:id="rId15"/>
    <p:sldId id="296"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13" autoAdjust="0"/>
    <p:restoredTop sz="94694"/>
  </p:normalViewPr>
  <p:slideViewPr>
    <p:cSldViewPr snapToGrid="0">
      <p:cViewPr varScale="1">
        <p:scale>
          <a:sx n="102" d="100"/>
          <a:sy n="102" d="100"/>
        </p:scale>
        <p:origin x="21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CC02E-F374-9549-ADC0-E34BA4C34847}" type="datetimeFigureOut">
              <a:rPr lang="en-US" smtClean="0"/>
              <a:t>5/16/20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D6A27-15E1-E54E-A780-9684DFDC13EA}" type="slidenum">
              <a:rPr lang="en-US" smtClean="0"/>
              <a:t>‹#›</a:t>
            </a:fld>
            <a:endParaRPr lang="en-US"/>
          </a:p>
        </p:txBody>
      </p:sp>
    </p:spTree>
    <p:extLst>
      <p:ext uri="{BB962C8B-B14F-4D97-AF65-F5344CB8AC3E}">
        <p14:creationId xmlns:p14="http://schemas.microsoft.com/office/powerpoint/2010/main" val="2230997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Slide1: before and after batch correction. You mentioned samples with _6 and _16 are lymph-node met and liver met respectively? At this point I cannot rule out the possibility that the main clusters actually separate. </a:t>
            </a:r>
          </a:p>
          <a:p>
            <a:endParaRPr lang="en-US" dirty="0"/>
          </a:p>
        </p:txBody>
      </p:sp>
      <p:sp>
        <p:nvSpPr>
          <p:cNvPr id="4" name="Slide Number Placeholder 3"/>
          <p:cNvSpPr>
            <a:spLocks noGrp="1"/>
          </p:cNvSpPr>
          <p:nvPr>
            <p:ph type="sldNum" sz="quarter" idx="5"/>
          </p:nvPr>
        </p:nvSpPr>
        <p:spPr/>
        <p:txBody>
          <a:bodyPr/>
          <a:lstStyle/>
          <a:p>
            <a:fld id="{F3FD6A27-15E1-E54E-A780-9684DFDC13EA}" type="slidenum">
              <a:rPr lang="en-US" smtClean="0"/>
              <a:t>4</a:t>
            </a:fld>
            <a:endParaRPr lang="en-US"/>
          </a:p>
        </p:txBody>
      </p:sp>
    </p:spTree>
    <p:extLst>
      <p:ext uri="{BB962C8B-B14F-4D97-AF65-F5344CB8AC3E}">
        <p14:creationId xmlns:p14="http://schemas.microsoft.com/office/powerpoint/2010/main" val="199643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E2FB-BB20-4518-A8D6-DF1F48424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F9F76-B2DE-4F9C-B8FA-4C7677C6A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84F4D6-BA9F-4DE8-9EC0-6F706BA1479E}"/>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0B75B0E3-8218-442A-A773-8B15E28C0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AB022-5450-4130-AC85-8C726EBC7813}"/>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947361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23F1-1D06-44B7-A75C-DF35AB23D4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F3594C-2F32-463C-8CA4-E669BC6F7B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F9076-7C63-404F-A202-BE2721957017}"/>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22C54B53-772D-49C5-8D9B-831A7988F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1ED75-0747-40BF-A68A-1561C017A960}"/>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57585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6992B-B42A-43BF-A792-A27FC7AAA1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7CA3F-2697-4780-8802-047F366B12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8CCB4-0715-4052-A7F6-39559F806DC9}"/>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40E77E99-8612-45BC-B701-C3507F195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BC425-D67E-4726-A4C0-0140BC010ACF}"/>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9059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FE85-BEEB-4C5E-8F39-2444BB86C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97D7F-98FB-48BC-BF60-A922F8760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3EEE5-5662-4B49-B120-C3A7D6390D59}"/>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E6CDBE27-A90A-4EC6-A0E6-14D202502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0267A-A644-4180-AAF9-0E6242515891}"/>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7482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E6C5-2FFF-4C9D-A458-87695582A9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0BA8F-758E-4D9D-8704-D6BD4D034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E09C1-FC0D-43EA-849A-7126FD6A7E08}"/>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3FDA6034-177A-49DE-84F5-A068E93C0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A3620-F1F0-48B6-BB42-E8CA73E9B021}"/>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100942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B109-EA54-48C9-9D26-A61204D68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241B1D-24D1-48B8-BDAB-446D2E64C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1585D-48DA-4B01-B891-F08BCE5F27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8BE79-10AB-421D-86CC-00453F8C2A7F}"/>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6" name="Footer Placeholder 5">
            <a:extLst>
              <a:ext uri="{FF2B5EF4-FFF2-40B4-BE49-F238E27FC236}">
                <a16:creationId xmlns:a16="http://schemas.microsoft.com/office/drawing/2014/main" id="{122CD371-A828-48FC-AC88-CDD075896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552F5-FF13-4883-B1DD-B119CBF4E622}"/>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95348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AC12-0F71-4D5D-AC82-6FBE141F27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16801-5F6D-45EA-A3B6-76A589A7D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A9E51E-BC8E-4FD0-ACDA-4AD6D6DCC7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CDBEB-4C9B-441C-8F2B-48DF0E69C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76BDAE-666E-45DB-810C-4442A7AADD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2D9BD4-7F0F-4E52-A025-61567ED0B61D}"/>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8" name="Footer Placeholder 7">
            <a:extLst>
              <a:ext uri="{FF2B5EF4-FFF2-40B4-BE49-F238E27FC236}">
                <a16:creationId xmlns:a16="http://schemas.microsoft.com/office/drawing/2014/main" id="{4B1C2A29-F6AC-43F7-A8BB-507D9A6A8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C7FA24-6316-4520-BA9B-0CDDC2FF3B52}"/>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722752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970-E468-4098-9FF3-685246E3C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1E8E1-2D66-4774-A582-BD153AC9FE5D}"/>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4" name="Footer Placeholder 3">
            <a:extLst>
              <a:ext uri="{FF2B5EF4-FFF2-40B4-BE49-F238E27FC236}">
                <a16:creationId xmlns:a16="http://schemas.microsoft.com/office/drawing/2014/main" id="{B3588FB8-5DC6-41AC-8935-4328C1239C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423272-D711-4A97-A035-578004FE6F43}"/>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171175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5A1997-0451-41B7-A19D-9D4EBD8BCA2C}"/>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3" name="Footer Placeholder 2">
            <a:extLst>
              <a:ext uri="{FF2B5EF4-FFF2-40B4-BE49-F238E27FC236}">
                <a16:creationId xmlns:a16="http://schemas.microsoft.com/office/drawing/2014/main" id="{2F96EE77-C7B9-4259-9590-CABA1C0E76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325EAF-13CF-4F5B-B967-D6062C98A585}"/>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89405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5DCA-79F6-41B7-A303-1AB72D65C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F6AAA-7239-4D72-B68E-46FE44FCC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E893C5-793F-464E-A826-1115EA539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A25F88-8528-4A2E-8E6A-795FA40C633A}"/>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6" name="Footer Placeholder 5">
            <a:extLst>
              <a:ext uri="{FF2B5EF4-FFF2-40B4-BE49-F238E27FC236}">
                <a16:creationId xmlns:a16="http://schemas.microsoft.com/office/drawing/2014/main" id="{746BB3DE-8B4F-448C-932C-CADE587A4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717F5-B91F-457C-9F2A-2D2AFC472F48}"/>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7828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DBA6-6B86-4360-9F7C-62983D647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A8641D-2DFF-424D-A099-9F70AFA44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AA1114-F03C-4A63-895E-FEF64B00F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BE759C-4219-4A11-934C-5025F1F7DBB5}"/>
              </a:ext>
            </a:extLst>
          </p:cNvPr>
          <p:cNvSpPr>
            <a:spLocks noGrp="1"/>
          </p:cNvSpPr>
          <p:nvPr>
            <p:ph type="dt" sz="half" idx="10"/>
          </p:nvPr>
        </p:nvSpPr>
        <p:spPr/>
        <p:txBody>
          <a:bodyPr/>
          <a:lstStyle/>
          <a:p>
            <a:fld id="{E1B44FD3-C203-4340-9C42-B771BE58068E}" type="datetimeFigureOut">
              <a:rPr lang="en-US" smtClean="0"/>
              <a:t>5/16/20</a:t>
            </a:fld>
            <a:endParaRPr lang="en-US"/>
          </a:p>
        </p:txBody>
      </p:sp>
      <p:sp>
        <p:nvSpPr>
          <p:cNvPr id="6" name="Footer Placeholder 5">
            <a:extLst>
              <a:ext uri="{FF2B5EF4-FFF2-40B4-BE49-F238E27FC236}">
                <a16:creationId xmlns:a16="http://schemas.microsoft.com/office/drawing/2014/main" id="{2CFEB351-475F-4B93-9A0A-C3C931784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3DA2-7606-4E82-8DBB-FA72C7097918}"/>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41531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7E0CE6-24D0-49C4-AE3B-CA6ECE5AC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463B55-AB6F-4212-9B28-39D92A8D2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A4304-C315-4367-9F69-E8C9A1501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4FD3-C203-4340-9C42-B771BE58068E}" type="datetimeFigureOut">
              <a:rPr lang="en-US" smtClean="0"/>
              <a:t>5/16/20</a:t>
            </a:fld>
            <a:endParaRPr lang="en-US"/>
          </a:p>
        </p:txBody>
      </p:sp>
      <p:sp>
        <p:nvSpPr>
          <p:cNvPr id="5" name="Footer Placeholder 4">
            <a:extLst>
              <a:ext uri="{FF2B5EF4-FFF2-40B4-BE49-F238E27FC236}">
                <a16:creationId xmlns:a16="http://schemas.microsoft.com/office/drawing/2014/main" id="{0ACD6C11-28B2-4975-A637-A00A4B1F4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391B20-8E5C-4FE1-9D8E-DBE542A058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F8FCC-1AF9-490E-8F2A-44E51619037C}" type="slidenum">
              <a:rPr lang="en-US" smtClean="0"/>
              <a:t>‹#›</a:t>
            </a:fld>
            <a:endParaRPr lang="en-US"/>
          </a:p>
        </p:txBody>
      </p:sp>
    </p:spTree>
    <p:extLst>
      <p:ext uri="{BB962C8B-B14F-4D97-AF65-F5344CB8AC3E}">
        <p14:creationId xmlns:p14="http://schemas.microsoft.com/office/powerpoint/2010/main" val="305559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BD95-7AF5-9F4F-A02A-6A29425B2822}"/>
              </a:ext>
            </a:extLst>
          </p:cNvPr>
          <p:cNvSpPr>
            <a:spLocks noGrp="1"/>
          </p:cNvSpPr>
          <p:nvPr>
            <p:ph type="ctrTitle"/>
          </p:nvPr>
        </p:nvSpPr>
        <p:spPr/>
        <p:txBody>
          <a:bodyPr/>
          <a:lstStyle/>
          <a:p>
            <a:r>
              <a:rPr lang="en-US" dirty="0"/>
              <a:t>CCBR1044</a:t>
            </a:r>
          </a:p>
        </p:txBody>
      </p:sp>
      <p:sp>
        <p:nvSpPr>
          <p:cNvPr id="3" name="Subtitle 2">
            <a:extLst>
              <a:ext uri="{FF2B5EF4-FFF2-40B4-BE49-F238E27FC236}">
                <a16:creationId xmlns:a16="http://schemas.microsoft.com/office/drawing/2014/main" id="{394AF13D-1F32-DE42-AE19-97082B4933BB}"/>
              </a:ext>
            </a:extLst>
          </p:cNvPr>
          <p:cNvSpPr>
            <a:spLocks noGrp="1"/>
          </p:cNvSpPr>
          <p:nvPr>
            <p:ph type="subTitle" idx="1"/>
          </p:nvPr>
        </p:nvSpPr>
        <p:spPr>
          <a:xfrm>
            <a:off x="2963918" y="3509963"/>
            <a:ext cx="6968359" cy="1655762"/>
          </a:xfrm>
        </p:spPr>
        <p:txBody>
          <a:bodyPr/>
          <a:lstStyle/>
          <a:p>
            <a:r>
              <a:rPr lang="en-US" dirty="0"/>
              <a:t>Single-cell RNA-seq analysis of </a:t>
            </a:r>
            <a:r>
              <a:rPr lang="en-US" dirty="0" err="1"/>
              <a:t>Intratumoral</a:t>
            </a:r>
            <a:r>
              <a:rPr lang="en-US" dirty="0"/>
              <a:t> Heterogeneity of SCLC subgroups </a:t>
            </a:r>
          </a:p>
        </p:txBody>
      </p:sp>
    </p:spTree>
    <p:extLst>
      <p:ext uri="{BB962C8B-B14F-4D97-AF65-F5344CB8AC3E}">
        <p14:creationId xmlns:p14="http://schemas.microsoft.com/office/powerpoint/2010/main" val="3020180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B8F53-5B9E-8749-80DE-8B7F1C0B1096}"/>
              </a:ext>
            </a:extLst>
          </p:cNvPr>
          <p:cNvPicPr>
            <a:picLocks noChangeAspect="1"/>
          </p:cNvPicPr>
          <p:nvPr/>
        </p:nvPicPr>
        <p:blipFill>
          <a:blip r:embed="rId2"/>
          <a:stretch>
            <a:fillRect/>
          </a:stretch>
        </p:blipFill>
        <p:spPr>
          <a:xfrm>
            <a:off x="377687" y="2303722"/>
            <a:ext cx="9598264" cy="4554278"/>
          </a:xfrm>
          <a:prstGeom prst="rect">
            <a:avLst/>
          </a:prstGeom>
        </p:spPr>
      </p:pic>
      <p:sp>
        <p:nvSpPr>
          <p:cNvPr id="4" name="Rectangle 3">
            <a:extLst>
              <a:ext uri="{FF2B5EF4-FFF2-40B4-BE49-F238E27FC236}">
                <a16:creationId xmlns:a16="http://schemas.microsoft.com/office/drawing/2014/main" id="{97663ED0-47CF-F24B-BCD6-0F2585258841}"/>
              </a:ext>
            </a:extLst>
          </p:cNvPr>
          <p:cNvSpPr/>
          <p:nvPr/>
        </p:nvSpPr>
        <p:spPr>
          <a:xfrm>
            <a:off x="781879" y="404024"/>
            <a:ext cx="5022573" cy="830997"/>
          </a:xfrm>
          <a:prstGeom prst="rect">
            <a:avLst/>
          </a:prstGeom>
        </p:spPr>
        <p:txBody>
          <a:bodyPr wrap="square">
            <a:spAutoFit/>
          </a:bodyPr>
          <a:lstStyle/>
          <a:p>
            <a:r>
              <a:rPr lang="en-US" sz="1200" dirty="0">
                <a:solidFill>
                  <a:srgbClr val="333333"/>
                </a:solidFill>
                <a:latin typeface="Arial" panose="020B0604020202020204" pitchFamily="34" charset="0"/>
              </a:rPr>
              <a:t>Small cell lung cancers are also classed as neuroendocrine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Neuroendocrine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(NETs) are rare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that develop in cells of the neuroendocrine system. In small cell lung cancer, the </a:t>
            </a:r>
            <a:r>
              <a:rPr lang="en-US" sz="1200" dirty="0" err="1">
                <a:solidFill>
                  <a:srgbClr val="333333"/>
                </a:solidFill>
                <a:latin typeface="Arial" panose="020B0604020202020204" pitchFamily="34" charset="0"/>
              </a:rPr>
              <a:t>tumour</a:t>
            </a:r>
            <a:r>
              <a:rPr lang="en-US" sz="1200" dirty="0">
                <a:solidFill>
                  <a:srgbClr val="333333"/>
                </a:solidFill>
                <a:latin typeface="Arial" panose="020B0604020202020204" pitchFamily="34" charset="0"/>
              </a:rPr>
              <a:t> starts in the neuroendocrine cells of the lung.</a:t>
            </a:r>
            <a:endParaRPr lang="en-US" sz="1200" dirty="0"/>
          </a:p>
        </p:txBody>
      </p:sp>
      <p:pic>
        <p:nvPicPr>
          <p:cNvPr id="5" name="Picture 4">
            <a:extLst>
              <a:ext uri="{FF2B5EF4-FFF2-40B4-BE49-F238E27FC236}">
                <a16:creationId xmlns:a16="http://schemas.microsoft.com/office/drawing/2014/main" id="{B8F9CD27-66EF-2240-9850-E953C0BF6541}"/>
              </a:ext>
            </a:extLst>
          </p:cNvPr>
          <p:cNvPicPr>
            <a:picLocks noChangeAspect="1"/>
          </p:cNvPicPr>
          <p:nvPr/>
        </p:nvPicPr>
        <p:blipFill>
          <a:blip r:embed="rId3"/>
          <a:stretch>
            <a:fillRect/>
          </a:stretch>
        </p:blipFill>
        <p:spPr>
          <a:xfrm>
            <a:off x="7953350" y="47610"/>
            <a:ext cx="4045201" cy="2374821"/>
          </a:xfrm>
          <a:prstGeom prst="rect">
            <a:avLst/>
          </a:prstGeom>
        </p:spPr>
      </p:pic>
    </p:spTree>
    <p:extLst>
      <p:ext uri="{BB962C8B-B14F-4D97-AF65-F5344CB8AC3E}">
        <p14:creationId xmlns:p14="http://schemas.microsoft.com/office/powerpoint/2010/main" val="347106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60CABB-7F9D-2741-A9AD-2A6D06D0317D}"/>
              </a:ext>
            </a:extLst>
          </p:cNvPr>
          <p:cNvPicPr>
            <a:picLocks noChangeAspect="1"/>
          </p:cNvPicPr>
          <p:nvPr/>
        </p:nvPicPr>
        <p:blipFill>
          <a:blip r:embed="rId2"/>
          <a:stretch>
            <a:fillRect/>
          </a:stretch>
        </p:blipFill>
        <p:spPr>
          <a:xfrm>
            <a:off x="0" y="1411303"/>
            <a:ext cx="12192000" cy="4850403"/>
          </a:xfrm>
          <a:prstGeom prst="rect">
            <a:avLst/>
          </a:prstGeom>
        </p:spPr>
      </p:pic>
      <p:pic>
        <p:nvPicPr>
          <p:cNvPr id="3" name="Picture 2">
            <a:extLst>
              <a:ext uri="{FF2B5EF4-FFF2-40B4-BE49-F238E27FC236}">
                <a16:creationId xmlns:a16="http://schemas.microsoft.com/office/drawing/2014/main" id="{AE39E479-17AC-BB46-B890-82AE2FA04600}"/>
              </a:ext>
            </a:extLst>
          </p:cNvPr>
          <p:cNvPicPr>
            <a:picLocks noChangeAspect="1"/>
          </p:cNvPicPr>
          <p:nvPr/>
        </p:nvPicPr>
        <p:blipFill>
          <a:blip r:embed="rId3"/>
          <a:stretch>
            <a:fillRect/>
          </a:stretch>
        </p:blipFill>
        <p:spPr>
          <a:xfrm>
            <a:off x="1961598" y="342624"/>
            <a:ext cx="8089900" cy="825500"/>
          </a:xfrm>
          <a:prstGeom prst="rect">
            <a:avLst/>
          </a:prstGeom>
        </p:spPr>
      </p:pic>
      <p:sp>
        <p:nvSpPr>
          <p:cNvPr id="4" name="TextBox 3">
            <a:extLst>
              <a:ext uri="{FF2B5EF4-FFF2-40B4-BE49-F238E27FC236}">
                <a16:creationId xmlns:a16="http://schemas.microsoft.com/office/drawing/2014/main" id="{30B2096E-0CA5-8A4C-AA9C-2F4D90BE40EB}"/>
              </a:ext>
            </a:extLst>
          </p:cNvPr>
          <p:cNvSpPr txBox="1"/>
          <p:nvPr/>
        </p:nvSpPr>
        <p:spPr>
          <a:xfrm>
            <a:off x="10414659" y="570708"/>
            <a:ext cx="1472541" cy="369332"/>
          </a:xfrm>
          <a:prstGeom prst="rect">
            <a:avLst/>
          </a:prstGeom>
          <a:noFill/>
        </p:spPr>
        <p:txBody>
          <a:bodyPr wrap="square" rtlCol="0">
            <a:spAutoFit/>
          </a:bodyPr>
          <a:lstStyle/>
          <a:p>
            <a:r>
              <a:rPr lang="en-US" dirty="0"/>
              <a:t>Hepatocytes?</a:t>
            </a:r>
          </a:p>
        </p:txBody>
      </p:sp>
    </p:spTree>
    <p:extLst>
      <p:ext uri="{BB962C8B-B14F-4D97-AF65-F5344CB8AC3E}">
        <p14:creationId xmlns:p14="http://schemas.microsoft.com/office/powerpoint/2010/main" val="33868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CDB06-DAB1-7F40-9AAB-17F98951DAE5}"/>
              </a:ext>
            </a:extLst>
          </p:cNvPr>
          <p:cNvPicPr>
            <a:picLocks noChangeAspect="1"/>
          </p:cNvPicPr>
          <p:nvPr/>
        </p:nvPicPr>
        <p:blipFill>
          <a:blip r:embed="rId2"/>
          <a:stretch>
            <a:fillRect/>
          </a:stretch>
        </p:blipFill>
        <p:spPr>
          <a:xfrm>
            <a:off x="-1" y="3557759"/>
            <a:ext cx="6924675" cy="2705860"/>
          </a:xfrm>
          <a:prstGeom prst="rect">
            <a:avLst/>
          </a:prstGeom>
        </p:spPr>
      </p:pic>
      <p:pic>
        <p:nvPicPr>
          <p:cNvPr id="11" name="Picture 10">
            <a:extLst>
              <a:ext uri="{FF2B5EF4-FFF2-40B4-BE49-F238E27FC236}">
                <a16:creationId xmlns:a16="http://schemas.microsoft.com/office/drawing/2014/main" id="{6934384C-E2B8-1A40-BC47-67DD924E3671}"/>
              </a:ext>
            </a:extLst>
          </p:cNvPr>
          <p:cNvPicPr>
            <a:picLocks noChangeAspect="1"/>
          </p:cNvPicPr>
          <p:nvPr/>
        </p:nvPicPr>
        <p:blipFill>
          <a:blip r:embed="rId3"/>
          <a:stretch>
            <a:fillRect/>
          </a:stretch>
        </p:blipFill>
        <p:spPr>
          <a:xfrm>
            <a:off x="0" y="376792"/>
            <a:ext cx="4143375" cy="2434886"/>
          </a:xfrm>
          <a:prstGeom prst="rect">
            <a:avLst/>
          </a:prstGeom>
        </p:spPr>
      </p:pic>
      <p:pic>
        <p:nvPicPr>
          <p:cNvPr id="13" name="Picture 12">
            <a:extLst>
              <a:ext uri="{FF2B5EF4-FFF2-40B4-BE49-F238E27FC236}">
                <a16:creationId xmlns:a16="http://schemas.microsoft.com/office/drawing/2014/main" id="{BD338F6B-ED04-744E-B54A-2784A73232BB}"/>
              </a:ext>
            </a:extLst>
          </p:cNvPr>
          <p:cNvPicPr>
            <a:picLocks noChangeAspect="1"/>
          </p:cNvPicPr>
          <p:nvPr/>
        </p:nvPicPr>
        <p:blipFill>
          <a:blip r:embed="rId4"/>
          <a:stretch>
            <a:fillRect/>
          </a:stretch>
        </p:blipFill>
        <p:spPr>
          <a:xfrm>
            <a:off x="8184706" y="376792"/>
            <a:ext cx="4007294" cy="2434886"/>
          </a:xfrm>
          <a:prstGeom prst="rect">
            <a:avLst/>
          </a:prstGeom>
        </p:spPr>
      </p:pic>
      <p:pic>
        <p:nvPicPr>
          <p:cNvPr id="14" name="Picture 13">
            <a:extLst>
              <a:ext uri="{FF2B5EF4-FFF2-40B4-BE49-F238E27FC236}">
                <a16:creationId xmlns:a16="http://schemas.microsoft.com/office/drawing/2014/main" id="{E72735AB-D800-DA4F-9A26-C5C834BF5F13}"/>
              </a:ext>
            </a:extLst>
          </p:cNvPr>
          <p:cNvPicPr>
            <a:picLocks noChangeAspect="1"/>
          </p:cNvPicPr>
          <p:nvPr/>
        </p:nvPicPr>
        <p:blipFill>
          <a:blip r:embed="rId5"/>
          <a:stretch>
            <a:fillRect/>
          </a:stretch>
        </p:blipFill>
        <p:spPr>
          <a:xfrm>
            <a:off x="7147283" y="3549848"/>
            <a:ext cx="4477396" cy="2713771"/>
          </a:xfrm>
          <a:prstGeom prst="rect">
            <a:avLst/>
          </a:prstGeom>
        </p:spPr>
      </p:pic>
      <p:pic>
        <p:nvPicPr>
          <p:cNvPr id="15" name="Picture 14">
            <a:extLst>
              <a:ext uri="{FF2B5EF4-FFF2-40B4-BE49-F238E27FC236}">
                <a16:creationId xmlns:a16="http://schemas.microsoft.com/office/drawing/2014/main" id="{65CA4893-6207-544C-B311-E276504F156B}"/>
              </a:ext>
            </a:extLst>
          </p:cNvPr>
          <p:cNvPicPr>
            <a:picLocks noChangeAspect="1"/>
          </p:cNvPicPr>
          <p:nvPr/>
        </p:nvPicPr>
        <p:blipFill>
          <a:blip r:embed="rId6"/>
          <a:stretch>
            <a:fillRect/>
          </a:stretch>
        </p:blipFill>
        <p:spPr>
          <a:xfrm>
            <a:off x="4007295" y="376792"/>
            <a:ext cx="4064111" cy="2434886"/>
          </a:xfrm>
          <a:prstGeom prst="rect">
            <a:avLst/>
          </a:prstGeom>
        </p:spPr>
      </p:pic>
      <p:sp>
        <p:nvSpPr>
          <p:cNvPr id="2" name="TextBox 1">
            <a:extLst>
              <a:ext uri="{FF2B5EF4-FFF2-40B4-BE49-F238E27FC236}">
                <a16:creationId xmlns:a16="http://schemas.microsoft.com/office/drawing/2014/main" id="{B9A24571-0C8B-0944-A489-B180F79B3403}"/>
              </a:ext>
            </a:extLst>
          </p:cNvPr>
          <p:cNvSpPr txBox="1"/>
          <p:nvPr/>
        </p:nvSpPr>
        <p:spPr>
          <a:xfrm>
            <a:off x="5008576" y="6296542"/>
            <a:ext cx="2174847" cy="369332"/>
          </a:xfrm>
          <a:prstGeom prst="rect">
            <a:avLst/>
          </a:prstGeom>
          <a:noFill/>
        </p:spPr>
        <p:txBody>
          <a:bodyPr wrap="square" rtlCol="0">
            <a:spAutoFit/>
          </a:bodyPr>
          <a:lstStyle/>
          <a:p>
            <a:r>
              <a:rPr lang="en-US" dirty="0"/>
              <a:t>ASCL1 expression</a:t>
            </a:r>
          </a:p>
        </p:txBody>
      </p:sp>
    </p:spTree>
    <p:extLst>
      <p:ext uri="{BB962C8B-B14F-4D97-AF65-F5344CB8AC3E}">
        <p14:creationId xmlns:p14="http://schemas.microsoft.com/office/powerpoint/2010/main" val="2832326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05E52-FB72-174E-888D-FCA64AFF699C}"/>
              </a:ext>
            </a:extLst>
          </p:cNvPr>
          <p:cNvPicPr>
            <a:picLocks noChangeAspect="1"/>
          </p:cNvPicPr>
          <p:nvPr/>
        </p:nvPicPr>
        <p:blipFill>
          <a:blip r:embed="rId2"/>
          <a:stretch>
            <a:fillRect/>
          </a:stretch>
        </p:blipFill>
        <p:spPr>
          <a:xfrm>
            <a:off x="200025" y="2743656"/>
            <a:ext cx="6497442" cy="3942894"/>
          </a:xfrm>
          <a:prstGeom prst="rect">
            <a:avLst/>
          </a:prstGeom>
        </p:spPr>
      </p:pic>
      <p:pic>
        <p:nvPicPr>
          <p:cNvPr id="5" name="Picture 4">
            <a:extLst>
              <a:ext uri="{FF2B5EF4-FFF2-40B4-BE49-F238E27FC236}">
                <a16:creationId xmlns:a16="http://schemas.microsoft.com/office/drawing/2014/main" id="{E94F3436-61F0-954A-B77F-0BA66EAF38CC}"/>
              </a:ext>
            </a:extLst>
          </p:cNvPr>
          <p:cNvPicPr>
            <a:picLocks noChangeAspect="1"/>
          </p:cNvPicPr>
          <p:nvPr/>
        </p:nvPicPr>
        <p:blipFill>
          <a:blip r:embed="rId3"/>
          <a:stretch>
            <a:fillRect/>
          </a:stretch>
        </p:blipFill>
        <p:spPr>
          <a:xfrm>
            <a:off x="6839971" y="491860"/>
            <a:ext cx="5134410" cy="3111990"/>
          </a:xfrm>
          <a:prstGeom prst="rect">
            <a:avLst/>
          </a:prstGeom>
        </p:spPr>
      </p:pic>
      <p:pic>
        <p:nvPicPr>
          <p:cNvPr id="6" name="Picture 5">
            <a:extLst>
              <a:ext uri="{FF2B5EF4-FFF2-40B4-BE49-F238E27FC236}">
                <a16:creationId xmlns:a16="http://schemas.microsoft.com/office/drawing/2014/main" id="{DC24D667-1DDD-BD48-B465-958F71676C43}"/>
              </a:ext>
            </a:extLst>
          </p:cNvPr>
          <p:cNvPicPr>
            <a:picLocks noChangeAspect="1"/>
          </p:cNvPicPr>
          <p:nvPr/>
        </p:nvPicPr>
        <p:blipFill>
          <a:blip r:embed="rId4"/>
          <a:stretch>
            <a:fillRect/>
          </a:stretch>
        </p:blipFill>
        <p:spPr>
          <a:xfrm>
            <a:off x="2409543" y="308770"/>
            <a:ext cx="4143375" cy="2434886"/>
          </a:xfrm>
          <a:prstGeom prst="rect">
            <a:avLst/>
          </a:prstGeom>
        </p:spPr>
      </p:pic>
      <p:pic>
        <p:nvPicPr>
          <p:cNvPr id="7" name="Picture 6">
            <a:extLst>
              <a:ext uri="{FF2B5EF4-FFF2-40B4-BE49-F238E27FC236}">
                <a16:creationId xmlns:a16="http://schemas.microsoft.com/office/drawing/2014/main" id="{45DD6293-33A9-B645-85CF-C75654FB287D}"/>
              </a:ext>
            </a:extLst>
          </p:cNvPr>
          <p:cNvPicPr>
            <a:picLocks noChangeAspect="1"/>
          </p:cNvPicPr>
          <p:nvPr/>
        </p:nvPicPr>
        <p:blipFill>
          <a:blip r:embed="rId5"/>
          <a:stretch>
            <a:fillRect/>
          </a:stretch>
        </p:blipFill>
        <p:spPr>
          <a:xfrm>
            <a:off x="6839971" y="3779869"/>
            <a:ext cx="4851592" cy="2906681"/>
          </a:xfrm>
          <a:prstGeom prst="rect">
            <a:avLst/>
          </a:prstGeom>
        </p:spPr>
      </p:pic>
      <p:sp>
        <p:nvSpPr>
          <p:cNvPr id="8" name="TextBox 7">
            <a:extLst>
              <a:ext uri="{FF2B5EF4-FFF2-40B4-BE49-F238E27FC236}">
                <a16:creationId xmlns:a16="http://schemas.microsoft.com/office/drawing/2014/main" id="{087609EC-5FFC-6C40-B94E-CA3F10490C1D}"/>
              </a:ext>
            </a:extLst>
          </p:cNvPr>
          <p:cNvSpPr txBox="1"/>
          <p:nvPr/>
        </p:nvSpPr>
        <p:spPr>
          <a:xfrm>
            <a:off x="317823" y="1156881"/>
            <a:ext cx="2174847" cy="369332"/>
          </a:xfrm>
          <a:prstGeom prst="rect">
            <a:avLst/>
          </a:prstGeom>
          <a:noFill/>
        </p:spPr>
        <p:txBody>
          <a:bodyPr wrap="square" rtlCol="0">
            <a:spAutoFit/>
          </a:bodyPr>
          <a:lstStyle/>
          <a:p>
            <a:r>
              <a:rPr lang="en-US" dirty="0"/>
              <a:t>ASCL1 expression</a:t>
            </a:r>
          </a:p>
        </p:txBody>
      </p:sp>
    </p:spTree>
    <p:extLst>
      <p:ext uri="{BB962C8B-B14F-4D97-AF65-F5344CB8AC3E}">
        <p14:creationId xmlns:p14="http://schemas.microsoft.com/office/powerpoint/2010/main" val="2894412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48185-0E32-5740-A1BA-5BAA00732C64}"/>
              </a:ext>
            </a:extLst>
          </p:cNvPr>
          <p:cNvPicPr>
            <a:picLocks noChangeAspect="1"/>
          </p:cNvPicPr>
          <p:nvPr/>
        </p:nvPicPr>
        <p:blipFill>
          <a:blip r:embed="rId2"/>
          <a:stretch>
            <a:fillRect/>
          </a:stretch>
        </p:blipFill>
        <p:spPr>
          <a:xfrm>
            <a:off x="4883044" y="0"/>
            <a:ext cx="2425911" cy="6858000"/>
          </a:xfrm>
          <a:prstGeom prst="rect">
            <a:avLst/>
          </a:prstGeom>
        </p:spPr>
      </p:pic>
      <p:pic>
        <p:nvPicPr>
          <p:cNvPr id="3" name="Picture 2">
            <a:extLst>
              <a:ext uri="{FF2B5EF4-FFF2-40B4-BE49-F238E27FC236}">
                <a16:creationId xmlns:a16="http://schemas.microsoft.com/office/drawing/2014/main" id="{B47FD18C-C50C-9C42-A3B7-9799A7BC058A}"/>
              </a:ext>
            </a:extLst>
          </p:cNvPr>
          <p:cNvPicPr>
            <a:picLocks noChangeAspect="1"/>
          </p:cNvPicPr>
          <p:nvPr/>
        </p:nvPicPr>
        <p:blipFill>
          <a:blip r:embed="rId3"/>
          <a:stretch>
            <a:fillRect/>
          </a:stretch>
        </p:blipFill>
        <p:spPr>
          <a:xfrm>
            <a:off x="7147283" y="3775479"/>
            <a:ext cx="4477396" cy="2713771"/>
          </a:xfrm>
          <a:prstGeom prst="rect">
            <a:avLst/>
          </a:prstGeom>
        </p:spPr>
      </p:pic>
      <p:pic>
        <p:nvPicPr>
          <p:cNvPr id="4" name="Picture 3">
            <a:extLst>
              <a:ext uri="{FF2B5EF4-FFF2-40B4-BE49-F238E27FC236}">
                <a16:creationId xmlns:a16="http://schemas.microsoft.com/office/drawing/2014/main" id="{7E247E78-8C88-1440-B2B7-C02BC024E429}"/>
              </a:ext>
            </a:extLst>
          </p:cNvPr>
          <p:cNvPicPr>
            <a:picLocks noChangeAspect="1"/>
          </p:cNvPicPr>
          <p:nvPr/>
        </p:nvPicPr>
        <p:blipFill>
          <a:blip r:embed="rId4"/>
          <a:stretch>
            <a:fillRect/>
          </a:stretch>
        </p:blipFill>
        <p:spPr>
          <a:xfrm>
            <a:off x="7147283" y="192780"/>
            <a:ext cx="4880759" cy="2868215"/>
          </a:xfrm>
          <a:prstGeom prst="rect">
            <a:avLst/>
          </a:prstGeom>
        </p:spPr>
      </p:pic>
      <p:pic>
        <p:nvPicPr>
          <p:cNvPr id="5" name="Picture 4">
            <a:extLst>
              <a:ext uri="{FF2B5EF4-FFF2-40B4-BE49-F238E27FC236}">
                <a16:creationId xmlns:a16="http://schemas.microsoft.com/office/drawing/2014/main" id="{6622A340-66AE-DC4D-B05E-0438789BFD21}"/>
              </a:ext>
            </a:extLst>
          </p:cNvPr>
          <p:cNvPicPr>
            <a:picLocks noChangeAspect="1"/>
          </p:cNvPicPr>
          <p:nvPr/>
        </p:nvPicPr>
        <p:blipFill>
          <a:blip r:embed="rId5"/>
          <a:stretch>
            <a:fillRect/>
          </a:stretch>
        </p:blipFill>
        <p:spPr>
          <a:xfrm>
            <a:off x="1844914" y="0"/>
            <a:ext cx="3038130" cy="6858000"/>
          </a:xfrm>
          <a:prstGeom prst="rect">
            <a:avLst/>
          </a:prstGeom>
        </p:spPr>
      </p:pic>
      <p:sp>
        <p:nvSpPr>
          <p:cNvPr id="6" name="TextBox 5">
            <a:extLst>
              <a:ext uri="{FF2B5EF4-FFF2-40B4-BE49-F238E27FC236}">
                <a16:creationId xmlns:a16="http://schemas.microsoft.com/office/drawing/2014/main" id="{88688186-6E95-4B4F-990A-31C420CFBC08}"/>
              </a:ext>
            </a:extLst>
          </p:cNvPr>
          <p:cNvSpPr txBox="1"/>
          <p:nvPr/>
        </p:nvSpPr>
        <p:spPr>
          <a:xfrm>
            <a:off x="486888" y="1662545"/>
            <a:ext cx="1187533" cy="923330"/>
          </a:xfrm>
          <a:prstGeom prst="rect">
            <a:avLst/>
          </a:prstGeom>
          <a:noFill/>
        </p:spPr>
        <p:txBody>
          <a:bodyPr wrap="square" rtlCol="0">
            <a:spAutoFit/>
          </a:bodyPr>
          <a:lstStyle/>
          <a:p>
            <a:r>
              <a:rPr lang="en-US" dirty="0"/>
              <a:t>Clustering based on the SCLCs</a:t>
            </a:r>
          </a:p>
        </p:txBody>
      </p:sp>
    </p:spTree>
    <p:extLst>
      <p:ext uri="{BB962C8B-B14F-4D97-AF65-F5344CB8AC3E}">
        <p14:creationId xmlns:p14="http://schemas.microsoft.com/office/powerpoint/2010/main" val="45199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220053-32B8-AC4C-B8E4-18744DE1F27F}"/>
              </a:ext>
            </a:extLst>
          </p:cNvPr>
          <p:cNvPicPr>
            <a:picLocks noChangeAspect="1"/>
          </p:cNvPicPr>
          <p:nvPr/>
        </p:nvPicPr>
        <p:blipFill>
          <a:blip r:embed="rId2"/>
          <a:stretch>
            <a:fillRect/>
          </a:stretch>
        </p:blipFill>
        <p:spPr>
          <a:xfrm>
            <a:off x="0" y="973024"/>
            <a:ext cx="6436425" cy="5172455"/>
          </a:xfrm>
          <a:prstGeom prst="rect">
            <a:avLst/>
          </a:prstGeom>
        </p:spPr>
      </p:pic>
      <p:pic>
        <p:nvPicPr>
          <p:cNvPr id="3" name="Picture 2">
            <a:extLst>
              <a:ext uri="{FF2B5EF4-FFF2-40B4-BE49-F238E27FC236}">
                <a16:creationId xmlns:a16="http://schemas.microsoft.com/office/drawing/2014/main" id="{22492F30-93A6-604B-8310-2703C2612E8D}"/>
              </a:ext>
            </a:extLst>
          </p:cNvPr>
          <p:cNvPicPr>
            <a:picLocks noChangeAspect="1"/>
          </p:cNvPicPr>
          <p:nvPr/>
        </p:nvPicPr>
        <p:blipFill rotWithShape="1">
          <a:blip r:embed="rId3"/>
          <a:srcRect l="1703" r="1"/>
          <a:stretch/>
        </p:blipFill>
        <p:spPr>
          <a:xfrm>
            <a:off x="6887687" y="1235034"/>
            <a:ext cx="5304311" cy="4910445"/>
          </a:xfrm>
          <a:prstGeom prst="rect">
            <a:avLst/>
          </a:prstGeom>
        </p:spPr>
      </p:pic>
      <p:sp>
        <p:nvSpPr>
          <p:cNvPr id="5" name="TextBox 4">
            <a:extLst>
              <a:ext uri="{FF2B5EF4-FFF2-40B4-BE49-F238E27FC236}">
                <a16:creationId xmlns:a16="http://schemas.microsoft.com/office/drawing/2014/main" id="{503E5B60-DA9C-5843-AF98-02CF72A67745}"/>
              </a:ext>
            </a:extLst>
          </p:cNvPr>
          <p:cNvSpPr txBox="1"/>
          <p:nvPr/>
        </p:nvSpPr>
        <p:spPr>
          <a:xfrm>
            <a:off x="2844138" y="420977"/>
            <a:ext cx="8087097" cy="400110"/>
          </a:xfrm>
          <a:prstGeom prst="rect">
            <a:avLst/>
          </a:prstGeom>
          <a:noFill/>
        </p:spPr>
        <p:txBody>
          <a:bodyPr wrap="square" rtlCol="0">
            <a:spAutoFit/>
          </a:bodyPr>
          <a:lstStyle/>
          <a:p>
            <a:r>
              <a:rPr lang="en-US" sz="2000" dirty="0">
                <a:latin typeface="Helvetica" pitchFamily="2" charset="0"/>
              </a:rPr>
              <a:t>SCLC clusters hallmark and canonical pathway GSCA enrichment</a:t>
            </a:r>
          </a:p>
        </p:txBody>
      </p:sp>
    </p:spTree>
    <p:extLst>
      <p:ext uri="{BB962C8B-B14F-4D97-AF65-F5344CB8AC3E}">
        <p14:creationId xmlns:p14="http://schemas.microsoft.com/office/powerpoint/2010/main" val="3043033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25878-13D9-844B-A8A7-EB58E00127BD}"/>
              </a:ext>
            </a:extLst>
          </p:cNvPr>
          <p:cNvSpPr txBox="1"/>
          <p:nvPr/>
        </p:nvSpPr>
        <p:spPr>
          <a:xfrm>
            <a:off x="2499753" y="492229"/>
            <a:ext cx="8087097" cy="400110"/>
          </a:xfrm>
          <a:prstGeom prst="rect">
            <a:avLst/>
          </a:prstGeom>
          <a:noFill/>
        </p:spPr>
        <p:txBody>
          <a:bodyPr wrap="square" rtlCol="0">
            <a:spAutoFit/>
          </a:bodyPr>
          <a:lstStyle/>
          <a:p>
            <a:r>
              <a:rPr lang="en-US" sz="2000" dirty="0">
                <a:latin typeface="Helvetica" pitchFamily="2" charset="0"/>
              </a:rPr>
              <a:t>Immune clusters hallmark and canonical pathway GSCA enrichment</a:t>
            </a:r>
          </a:p>
        </p:txBody>
      </p:sp>
      <p:pic>
        <p:nvPicPr>
          <p:cNvPr id="5" name="Picture 4">
            <a:extLst>
              <a:ext uri="{FF2B5EF4-FFF2-40B4-BE49-F238E27FC236}">
                <a16:creationId xmlns:a16="http://schemas.microsoft.com/office/drawing/2014/main" id="{7300EC64-8D4D-6144-B234-184811E32A80}"/>
              </a:ext>
            </a:extLst>
          </p:cNvPr>
          <p:cNvPicPr>
            <a:picLocks noChangeAspect="1"/>
          </p:cNvPicPr>
          <p:nvPr/>
        </p:nvPicPr>
        <p:blipFill>
          <a:blip r:embed="rId2"/>
          <a:stretch>
            <a:fillRect/>
          </a:stretch>
        </p:blipFill>
        <p:spPr>
          <a:xfrm>
            <a:off x="6301618" y="1021277"/>
            <a:ext cx="5890382" cy="5337958"/>
          </a:xfrm>
          <a:prstGeom prst="rect">
            <a:avLst/>
          </a:prstGeom>
        </p:spPr>
      </p:pic>
      <p:pic>
        <p:nvPicPr>
          <p:cNvPr id="6" name="Picture 5">
            <a:extLst>
              <a:ext uri="{FF2B5EF4-FFF2-40B4-BE49-F238E27FC236}">
                <a16:creationId xmlns:a16="http://schemas.microsoft.com/office/drawing/2014/main" id="{F5758A2F-1E32-6044-8A47-7A713AAA6269}"/>
              </a:ext>
            </a:extLst>
          </p:cNvPr>
          <p:cNvPicPr>
            <a:picLocks noChangeAspect="1"/>
          </p:cNvPicPr>
          <p:nvPr/>
        </p:nvPicPr>
        <p:blipFill>
          <a:blip r:embed="rId3"/>
          <a:stretch>
            <a:fillRect/>
          </a:stretch>
        </p:blipFill>
        <p:spPr>
          <a:xfrm>
            <a:off x="0" y="1021277"/>
            <a:ext cx="6358899" cy="5209019"/>
          </a:xfrm>
          <a:prstGeom prst="rect">
            <a:avLst/>
          </a:prstGeom>
        </p:spPr>
      </p:pic>
    </p:spTree>
    <p:extLst>
      <p:ext uri="{BB962C8B-B14F-4D97-AF65-F5344CB8AC3E}">
        <p14:creationId xmlns:p14="http://schemas.microsoft.com/office/powerpoint/2010/main" val="168160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C580-4FA0-4CD1-9E57-725D262E3C5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099050A2-DF7A-4B57-ADAE-52AE9E1E36E1}"/>
              </a:ext>
            </a:extLst>
          </p:cNvPr>
          <p:cNvSpPr>
            <a:spLocks noGrp="1"/>
          </p:cNvSpPr>
          <p:nvPr>
            <p:ph idx="1"/>
          </p:nvPr>
        </p:nvSpPr>
        <p:spPr/>
        <p:txBody>
          <a:bodyPr/>
          <a:lstStyle/>
          <a:p>
            <a:r>
              <a:rPr lang="en-US" dirty="0"/>
              <a:t>Analysis of </a:t>
            </a:r>
          </a:p>
          <a:p>
            <a:pPr lvl="1"/>
            <a:r>
              <a:rPr lang="en-US" dirty="0"/>
              <a:t>1 </a:t>
            </a:r>
            <a:r>
              <a:rPr lang="en-US" dirty="0" err="1"/>
              <a:t>Intratumoral</a:t>
            </a:r>
            <a:r>
              <a:rPr lang="en-US" dirty="0"/>
              <a:t> Heterogeneity of SCLC subgroups</a:t>
            </a:r>
          </a:p>
          <a:p>
            <a:pPr lvl="1"/>
            <a:r>
              <a:rPr lang="en-US" dirty="0"/>
              <a:t>2 Analysis of potential groups of interest (groups that have changed based on therapy</a:t>
            </a:r>
          </a:p>
          <a:p>
            <a:pPr lvl="1"/>
            <a:r>
              <a:rPr lang="en-US" dirty="0"/>
              <a:t>3 Analysis of general state of immune infiltrate in patient samples</a:t>
            </a:r>
          </a:p>
        </p:txBody>
      </p:sp>
    </p:spTree>
    <p:extLst>
      <p:ext uri="{BB962C8B-B14F-4D97-AF65-F5344CB8AC3E}">
        <p14:creationId xmlns:p14="http://schemas.microsoft.com/office/powerpoint/2010/main" val="215154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952D-B743-4DF6-B38D-B4FF485B80A6}"/>
              </a:ext>
            </a:extLst>
          </p:cNvPr>
          <p:cNvSpPr>
            <a:spLocks noGrp="1"/>
          </p:cNvSpPr>
          <p:nvPr>
            <p:ph type="title"/>
          </p:nvPr>
        </p:nvSpPr>
        <p:spPr/>
        <p:txBody>
          <a:bodyPr/>
          <a:lstStyle/>
          <a:p>
            <a:r>
              <a:rPr lang="en-US" dirty="0"/>
              <a:t>Methods/Samples</a:t>
            </a:r>
          </a:p>
        </p:txBody>
      </p:sp>
      <p:sp>
        <p:nvSpPr>
          <p:cNvPr id="3" name="Content Placeholder 2">
            <a:extLst>
              <a:ext uri="{FF2B5EF4-FFF2-40B4-BE49-F238E27FC236}">
                <a16:creationId xmlns:a16="http://schemas.microsoft.com/office/drawing/2014/main" id="{FA3828F9-1213-4584-BEC8-02ED1DFADAC6}"/>
              </a:ext>
            </a:extLst>
          </p:cNvPr>
          <p:cNvSpPr>
            <a:spLocks noGrp="1"/>
          </p:cNvSpPr>
          <p:nvPr>
            <p:ph idx="1"/>
          </p:nvPr>
        </p:nvSpPr>
        <p:spPr/>
        <p:txBody>
          <a:bodyPr/>
          <a:lstStyle/>
          <a:p>
            <a:r>
              <a:rPr lang="en-US" dirty="0"/>
              <a:t>1.) Collecting samples from patients after Rapid Autopsy, with dissociation and capture as soon as physically possible after patients pass – 4 samples currently sequenced, more coming</a:t>
            </a:r>
          </a:p>
          <a:p>
            <a:r>
              <a:rPr lang="en-US" dirty="0"/>
              <a:t>2.) 9 reference cell lines spread across the 4 NAPY subgroups of SCLC</a:t>
            </a:r>
          </a:p>
          <a:p>
            <a:pPr lvl="1"/>
            <a:r>
              <a:rPr lang="en-US" dirty="0"/>
              <a:t>NAPY subgroups refer to dominance of the transcription factors Neurod1, ASCL1, Pou2F3 and YAP1 – all cell lines captured, not sequenced yet</a:t>
            </a:r>
          </a:p>
        </p:txBody>
      </p:sp>
    </p:spTree>
    <p:extLst>
      <p:ext uri="{BB962C8B-B14F-4D97-AF65-F5344CB8AC3E}">
        <p14:creationId xmlns:p14="http://schemas.microsoft.com/office/powerpoint/2010/main" val="359241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167FE-A546-B64F-A7D0-D36F1BEBF293}"/>
              </a:ext>
            </a:extLst>
          </p:cNvPr>
          <p:cNvPicPr>
            <a:picLocks noChangeAspect="1"/>
          </p:cNvPicPr>
          <p:nvPr/>
        </p:nvPicPr>
        <p:blipFill>
          <a:blip r:embed="rId3"/>
          <a:stretch>
            <a:fillRect/>
          </a:stretch>
        </p:blipFill>
        <p:spPr>
          <a:xfrm>
            <a:off x="125666" y="1670950"/>
            <a:ext cx="5297234" cy="3915658"/>
          </a:xfrm>
          <a:prstGeom prst="rect">
            <a:avLst/>
          </a:prstGeom>
        </p:spPr>
      </p:pic>
      <p:pic>
        <p:nvPicPr>
          <p:cNvPr id="6" name="Picture 5">
            <a:extLst>
              <a:ext uri="{FF2B5EF4-FFF2-40B4-BE49-F238E27FC236}">
                <a16:creationId xmlns:a16="http://schemas.microsoft.com/office/drawing/2014/main" id="{B68569E1-67A9-584D-BF00-742CFA7593CD}"/>
              </a:ext>
            </a:extLst>
          </p:cNvPr>
          <p:cNvPicPr>
            <a:picLocks noChangeAspect="1"/>
          </p:cNvPicPr>
          <p:nvPr/>
        </p:nvPicPr>
        <p:blipFill>
          <a:blip r:embed="rId4"/>
          <a:stretch>
            <a:fillRect/>
          </a:stretch>
        </p:blipFill>
        <p:spPr>
          <a:xfrm>
            <a:off x="5615836" y="1670950"/>
            <a:ext cx="5469698" cy="3999348"/>
          </a:xfrm>
          <a:prstGeom prst="rect">
            <a:avLst/>
          </a:prstGeom>
        </p:spPr>
      </p:pic>
      <p:sp>
        <p:nvSpPr>
          <p:cNvPr id="7" name="TextBox 6">
            <a:extLst>
              <a:ext uri="{FF2B5EF4-FFF2-40B4-BE49-F238E27FC236}">
                <a16:creationId xmlns:a16="http://schemas.microsoft.com/office/drawing/2014/main" id="{08892AC1-7D92-7A48-873D-D42EBF288AE4}"/>
              </a:ext>
            </a:extLst>
          </p:cNvPr>
          <p:cNvSpPr txBox="1"/>
          <p:nvPr/>
        </p:nvSpPr>
        <p:spPr>
          <a:xfrm>
            <a:off x="3508512" y="437322"/>
            <a:ext cx="5814391" cy="369332"/>
          </a:xfrm>
          <a:prstGeom prst="rect">
            <a:avLst/>
          </a:prstGeom>
          <a:noFill/>
        </p:spPr>
        <p:txBody>
          <a:bodyPr wrap="square" rtlCol="0">
            <a:spAutoFit/>
          </a:bodyPr>
          <a:lstStyle/>
          <a:p>
            <a:r>
              <a:rPr lang="en-US" dirty="0"/>
              <a:t>Color by sample, before and after batch correction</a:t>
            </a:r>
          </a:p>
        </p:txBody>
      </p:sp>
      <p:sp>
        <p:nvSpPr>
          <p:cNvPr id="3" name="TextBox 2">
            <a:extLst>
              <a:ext uri="{FF2B5EF4-FFF2-40B4-BE49-F238E27FC236}">
                <a16:creationId xmlns:a16="http://schemas.microsoft.com/office/drawing/2014/main" id="{DF21F5B8-444B-1543-936A-746CEF673931}"/>
              </a:ext>
            </a:extLst>
          </p:cNvPr>
          <p:cNvSpPr txBox="1"/>
          <p:nvPr/>
        </p:nvSpPr>
        <p:spPr>
          <a:xfrm>
            <a:off x="647700" y="6086071"/>
            <a:ext cx="9550400" cy="923330"/>
          </a:xfrm>
          <a:prstGeom prst="rect">
            <a:avLst/>
          </a:prstGeom>
          <a:noFill/>
        </p:spPr>
        <p:txBody>
          <a:bodyPr wrap="square" rtlCol="0">
            <a:spAutoFit/>
          </a:bodyPr>
          <a:lstStyle/>
          <a:p>
            <a:r>
              <a:rPr lang="en-US" dirty="0"/>
              <a:t>SCAF1355_6 and SCAF1357_6PDC are lymph-node met </a:t>
            </a:r>
          </a:p>
          <a:p>
            <a:r>
              <a:rPr lang="en-US" dirty="0"/>
              <a:t>SCAF1356_16 and SCAF1358_16PDC are liver met</a:t>
            </a:r>
          </a:p>
          <a:p>
            <a:endParaRPr lang="en-US" dirty="0"/>
          </a:p>
        </p:txBody>
      </p:sp>
    </p:spTree>
    <p:extLst>
      <p:ext uri="{BB962C8B-B14F-4D97-AF65-F5344CB8AC3E}">
        <p14:creationId xmlns:p14="http://schemas.microsoft.com/office/powerpoint/2010/main" val="682240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E5BD6-F348-5C49-92F6-DC6D3F570E51}"/>
              </a:ext>
            </a:extLst>
          </p:cNvPr>
          <p:cNvPicPr>
            <a:picLocks noChangeAspect="1"/>
          </p:cNvPicPr>
          <p:nvPr/>
        </p:nvPicPr>
        <p:blipFill>
          <a:blip r:embed="rId2"/>
          <a:stretch>
            <a:fillRect/>
          </a:stretch>
        </p:blipFill>
        <p:spPr>
          <a:xfrm>
            <a:off x="6067423" y="3248025"/>
            <a:ext cx="5479707" cy="3485658"/>
          </a:xfrm>
          <a:prstGeom prst="rect">
            <a:avLst/>
          </a:prstGeom>
        </p:spPr>
      </p:pic>
      <p:pic>
        <p:nvPicPr>
          <p:cNvPr id="6" name="Picture 5">
            <a:extLst>
              <a:ext uri="{FF2B5EF4-FFF2-40B4-BE49-F238E27FC236}">
                <a16:creationId xmlns:a16="http://schemas.microsoft.com/office/drawing/2014/main" id="{C13CB569-2A74-324A-B8AD-941997C87D40}"/>
              </a:ext>
            </a:extLst>
          </p:cNvPr>
          <p:cNvPicPr>
            <a:picLocks noChangeAspect="1"/>
          </p:cNvPicPr>
          <p:nvPr/>
        </p:nvPicPr>
        <p:blipFill>
          <a:blip r:embed="rId3"/>
          <a:stretch>
            <a:fillRect/>
          </a:stretch>
        </p:blipFill>
        <p:spPr>
          <a:xfrm>
            <a:off x="6095998" y="114792"/>
            <a:ext cx="5210175" cy="3225346"/>
          </a:xfrm>
          <a:prstGeom prst="rect">
            <a:avLst/>
          </a:prstGeom>
        </p:spPr>
      </p:pic>
      <p:pic>
        <p:nvPicPr>
          <p:cNvPr id="8" name="Picture 7">
            <a:extLst>
              <a:ext uri="{FF2B5EF4-FFF2-40B4-BE49-F238E27FC236}">
                <a16:creationId xmlns:a16="http://schemas.microsoft.com/office/drawing/2014/main" id="{37ECF3C7-BC65-9749-BFD4-6D370BBC11E2}"/>
              </a:ext>
            </a:extLst>
          </p:cNvPr>
          <p:cNvPicPr>
            <a:picLocks noChangeAspect="1"/>
          </p:cNvPicPr>
          <p:nvPr/>
        </p:nvPicPr>
        <p:blipFill>
          <a:blip r:embed="rId4"/>
          <a:stretch>
            <a:fillRect/>
          </a:stretch>
        </p:blipFill>
        <p:spPr>
          <a:xfrm>
            <a:off x="428505" y="3385416"/>
            <a:ext cx="5210174" cy="3253547"/>
          </a:xfrm>
          <a:prstGeom prst="rect">
            <a:avLst/>
          </a:prstGeom>
        </p:spPr>
      </p:pic>
      <p:pic>
        <p:nvPicPr>
          <p:cNvPr id="9" name="Picture 8">
            <a:extLst>
              <a:ext uri="{FF2B5EF4-FFF2-40B4-BE49-F238E27FC236}">
                <a16:creationId xmlns:a16="http://schemas.microsoft.com/office/drawing/2014/main" id="{367DE88C-79AE-554B-9FF6-062891BD7F5F}"/>
              </a:ext>
            </a:extLst>
          </p:cNvPr>
          <p:cNvPicPr>
            <a:picLocks noChangeAspect="1"/>
          </p:cNvPicPr>
          <p:nvPr/>
        </p:nvPicPr>
        <p:blipFill>
          <a:blip r:embed="rId5"/>
          <a:stretch>
            <a:fillRect/>
          </a:stretch>
        </p:blipFill>
        <p:spPr>
          <a:xfrm>
            <a:off x="428506" y="219038"/>
            <a:ext cx="5210174" cy="3231058"/>
          </a:xfrm>
          <a:prstGeom prst="rect">
            <a:avLst/>
          </a:prstGeom>
        </p:spPr>
      </p:pic>
      <p:sp>
        <p:nvSpPr>
          <p:cNvPr id="2" name="TextBox 1">
            <a:extLst>
              <a:ext uri="{FF2B5EF4-FFF2-40B4-BE49-F238E27FC236}">
                <a16:creationId xmlns:a16="http://schemas.microsoft.com/office/drawing/2014/main" id="{BE4B4BB6-932C-3F4B-84F4-656A199A6806}"/>
              </a:ext>
            </a:extLst>
          </p:cNvPr>
          <p:cNvSpPr txBox="1"/>
          <p:nvPr/>
        </p:nvSpPr>
        <p:spPr>
          <a:xfrm>
            <a:off x="9025247" y="124317"/>
            <a:ext cx="2738244" cy="646331"/>
          </a:xfrm>
          <a:prstGeom prst="rect">
            <a:avLst/>
          </a:prstGeom>
          <a:noFill/>
        </p:spPr>
        <p:txBody>
          <a:bodyPr wrap="square" rtlCol="0">
            <a:spAutoFit/>
          </a:bodyPr>
          <a:lstStyle/>
          <a:p>
            <a:r>
              <a:rPr lang="en-US" dirty="0">
                <a:latin typeface="Helvetica" pitchFamily="2" charset="0"/>
              </a:rPr>
              <a:t>absolute number of cells by sample/identity</a:t>
            </a:r>
          </a:p>
        </p:txBody>
      </p:sp>
    </p:spTree>
    <p:extLst>
      <p:ext uri="{BB962C8B-B14F-4D97-AF65-F5344CB8AC3E}">
        <p14:creationId xmlns:p14="http://schemas.microsoft.com/office/powerpoint/2010/main" val="53122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0F646-5ECF-DC44-B805-CB4ACF08FD47}"/>
              </a:ext>
            </a:extLst>
          </p:cNvPr>
          <p:cNvPicPr>
            <a:picLocks noChangeAspect="1"/>
          </p:cNvPicPr>
          <p:nvPr/>
        </p:nvPicPr>
        <p:blipFill>
          <a:blip r:embed="rId2"/>
          <a:stretch>
            <a:fillRect/>
          </a:stretch>
        </p:blipFill>
        <p:spPr>
          <a:xfrm>
            <a:off x="413079" y="2054268"/>
            <a:ext cx="5682921" cy="3453530"/>
          </a:xfrm>
          <a:prstGeom prst="rect">
            <a:avLst/>
          </a:prstGeom>
        </p:spPr>
      </p:pic>
      <p:sp>
        <p:nvSpPr>
          <p:cNvPr id="5" name="Rectangle 4">
            <a:extLst>
              <a:ext uri="{FF2B5EF4-FFF2-40B4-BE49-F238E27FC236}">
                <a16:creationId xmlns:a16="http://schemas.microsoft.com/office/drawing/2014/main" id="{24C24B96-054A-3348-8A8E-034679F59B3F}"/>
              </a:ext>
            </a:extLst>
          </p:cNvPr>
          <p:cNvSpPr/>
          <p:nvPr/>
        </p:nvSpPr>
        <p:spPr>
          <a:xfrm>
            <a:off x="5995792" y="2612328"/>
            <a:ext cx="6096000" cy="2585323"/>
          </a:xfrm>
          <a:prstGeom prst="rect">
            <a:avLst/>
          </a:prstGeom>
        </p:spPr>
        <p:txBody>
          <a:bodyPr>
            <a:spAutoFit/>
          </a:bodyPr>
          <a:lstStyle/>
          <a:p>
            <a:r>
              <a:rPr lang="en-US" dirty="0"/>
              <a:t>Well mixture of small anchor populations (</a:t>
            </a:r>
            <a:r>
              <a:rPr lang="en-US" dirty="0" err="1"/>
              <a:t>e.g</a:t>
            </a:r>
            <a:r>
              <a:rPr lang="en-US" dirty="0"/>
              <a:t> cluster4, connective tissues) in the pre-batch corrected </a:t>
            </a:r>
            <a:r>
              <a:rPr lang="en-US" dirty="0" err="1"/>
              <a:t>tSNE</a:t>
            </a:r>
            <a:r>
              <a:rPr lang="en-US" dirty="0"/>
              <a:t> plot indicates good integration. In addition, </a:t>
            </a:r>
            <a:r>
              <a:rPr lang="en-US" dirty="0" err="1"/>
              <a:t>seperation</a:t>
            </a:r>
            <a:r>
              <a:rPr lang="en-US" dirty="0"/>
              <a:t> of "SCAF1355_6", "SCAF1357_6PDC" samples from the other two samples (SCAF1356_16 and SCAF1358_16PDC) is also expected since they are metastatic tumor cells taken from lymph node and liver respectively. Taken together, the subsequent analysis is carried out using 0.6 resolution and merged object (without batch-correction).</a:t>
            </a:r>
          </a:p>
        </p:txBody>
      </p:sp>
    </p:spTree>
    <p:extLst>
      <p:ext uri="{BB962C8B-B14F-4D97-AF65-F5344CB8AC3E}">
        <p14:creationId xmlns:p14="http://schemas.microsoft.com/office/powerpoint/2010/main" val="1882958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B4BB6-932C-3F4B-84F4-656A199A6806}"/>
              </a:ext>
            </a:extLst>
          </p:cNvPr>
          <p:cNvSpPr txBox="1"/>
          <p:nvPr/>
        </p:nvSpPr>
        <p:spPr>
          <a:xfrm>
            <a:off x="1637199" y="166358"/>
            <a:ext cx="10144898" cy="369332"/>
          </a:xfrm>
          <a:prstGeom prst="rect">
            <a:avLst/>
          </a:prstGeom>
          <a:noFill/>
        </p:spPr>
        <p:txBody>
          <a:bodyPr wrap="square" rtlCol="0">
            <a:spAutoFit/>
          </a:bodyPr>
          <a:lstStyle/>
          <a:p>
            <a:r>
              <a:rPr lang="en-US" dirty="0">
                <a:latin typeface="Helvetica" pitchFamily="2" charset="0"/>
              </a:rPr>
              <a:t>Relative fraction of cells by sample/identity after normalizing for total cell numbers </a:t>
            </a:r>
          </a:p>
        </p:txBody>
      </p:sp>
      <p:pic>
        <p:nvPicPr>
          <p:cNvPr id="4" name="Picture 3">
            <a:extLst>
              <a:ext uri="{FF2B5EF4-FFF2-40B4-BE49-F238E27FC236}">
                <a16:creationId xmlns:a16="http://schemas.microsoft.com/office/drawing/2014/main" id="{34889141-9B41-B54E-AF10-3BD50729E45C}"/>
              </a:ext>
            </a:extLst>
          </p:cNvPr>
          <p:cNvPicPr>
            <a:picLocks noChangeAspect="1"/>
          </p:cNvPicPr>
          <p:nvPr/>
        </p:nvPicPr>
        <p:blipFill>
          <a:blip r:embed="rId2"/>
          <a:stretch>
            <a:fillRect/>
          </a:stretch>
        </p:blipFill>
        <p:spPr>
          <a:xfrm>
            <a:off x="761826" y="1309916"/>
            <a:ext cx="4686996" cy="2806826"/>
          </a:xfrm>
          <a:prstGeom prst="rect">
            <a:avLst/>
          </a:prstGeom>
        </p:spPr>
      </p:pic>
      <p:pic>
        <p:nvPicPr>
          <p:cNvPr id="7" name="Picture 6">
            <a:extLst>
              <a:ext uri="{FF2B5EF4-FFF2-40B4-BE49-F238E27FC236}">
                <a16:creationId xmlns:a16="http://schemas.microsoft.com/office/drawing/2014/main" id="{267352B4-F329-C44B-8D91-3786DB42834E}"/>
              </a:ext>
            </a:extLst>
          </p:cNvPr>
          <p:cNvPicPr>
            <a:picLocks noChangeAspect="1"/>
          </p:cNvPicPr>
          <p:nvPr/>
        </p:nvPicPr>
        <p:blipFill>
          <a:blip r:embed="rId3"/>
          <a:stretch>
            <a:fillRect/>
          </a:stretch>
        </p:blipFill>
        <p:spPr>
          <a:xfrm>
            <a:off x="6008515" y="1235953"/>
            <a:ext cx="4830674" cy="2954751"/>
          </a:xfrm>
          <a:prstGeom prst="rect">
            <a:avLst/>
          </a:prstGeom>
        </p:spPr>
      </p:pic>
      <p:sp>
        <p:nvSpPr>
          <p:cNvPr id="10" name="TextBox 9">
            <a:extLst>
              <a:ext uri="{FF2B5EF4-FFF2-40B4-BE49-F238E27FC236}">
                <a16:creationId xmlns:a16="http://schemas.microsoft.com/office/drawing/2014/main" id="{7994E780-E994-5845-AF38-CE6F7A9613D4}"/>
              </a:ext>
            </a:extLst>
          </p:cNvPr>
          <p:cNvSpPr txBox="1"/>
          <p:nvPr/>
        </p:nvSpPr>
        <p:spPr>
          <a:xfrm>
            <a:off x="10576143" y="2097894"/>
            <a:ext cx="1352811" cy="369332"/>
          </a:xfrm>
          <a:prstGeom prst="rect">
            <a:avLst/>
          </a:prstGeom>
          <a:noFill/>
        </p:spPr>
        <p:txBody>
          <a:bodyPr wrap="square" rtlCol="0">
            <a:spAutoFit/>
          </a:bodyPr>
          <a:lstStyle/>
          <a:p>
            <a:r>
              <a:rPr lang="en-US" dirty="0"/>
              <a:t>interesting</a:t>
            </a:r>
          </a:p>
        </p:txBody>
      </p:sp>
      <p:sp>
        <p:nvSpPr>
          <p:cNvPr id="11" name="TextBox 10">
            <a:extLst>
              <a:ext uri="{FF2B5EF4-FFF2-40B4-BE49-F238E27FC236}">
                <a16:creationId xmlns:a16="http://schemas.microsoft.com/office/drawing/2014/main" id="{BCEFC88A-AE01-8C4D-A429-3DEB4542DC3A}"/>
              </a:ext>
            </a:extLst>
          </p:cNvPr>
          <p:cNvSpPr txBox="1"/>
          <p:nvPr/>
        </p:nvSpPr>
        <p:spPr>
          <a:xfrm>
            <a:off x="10576143" y="2551283"/>
            <a:ext cx="1352811" cy="369332"/>
          </a:xfrm>
          <a:prstGeom prst="rect">
            <a:avLst/>
          </a:prstGeom>
          <a:noFill/>
        </p:spPr>
        <p:txBody>
          <a:bodyPr wrap="square" rtlCol="0">
            <a:spAutoFit/>
          </a:bodyPr>
          <a:lstStyle/>
          <a:p>
            <a:r>
              <a:rPr lang="en-US" dirty="0"/>
              <a:t>interesting</a:t>
            </a:r>
          </a:p>
        </p:txBody>
      </p:sp>
      <p:sp>
        <p:nvSpPr>
          <p:cNvPr id="12" name="TextBox 11">
            <a:extLst>
              <a:ext uri="{FF2B5EF4-FFF2-40B4-BE49-F238E27FC236}">
                <a16:creationId xmlns:a16="http://schemas.microsoft.com/office/drawing/2014/main" id="{EA3C8EBA-BA79-474A-B3D4-94A8BD350BF6}"/>
              </a:ext>
            </a:extLst>
          </p:cNvPr>
          <p:cNvSpPr txBox="1"/>
          <p:nvPr/>
        </p:nvSpPr>
        <p:spPr>
          <a:xfrm>
            <a:off x="10576143" y="1678234"/>
            <a:ext cx="1352811" cy="369332"/>
          </a:xfrm>
          <a:prstGeom prst="rect">
            <a:avLst/>
          </a:prstGeom>
          <a:noFill/>
        </p:spPr>
        <p:txBody>
          <a:bodyPr wrap="square" rtlCol="0">
            <a:spAutoFit/>
          </a:bodyPr>
          <a:lstStyle/>
          <a:p>
            <a:r>
              <a:rPr lang="en-US" dirty="0"/>
              <a:t>interesting</a:t>
            </a:r>
          </a:p>
        </p:txBody>
      </p:sp>
    </p:spTree>
    <p:extLst>
      <p:ext uri="{BB962C8B-B14F-4D97-AF65-F5344CB8AC3E}">
        <p14:creationId xmlns:p14="http://schemas.microsoft.com/office/powerpoint/2010/main" val="1170099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6AAFA-1798-5645-9471-8B8A26F043F3}"/>
              </a:ext>
            </a:extLst>
          </p:cNvPr>
          <p:cNvPicPr>
            <a:picLocks noChangeAspect="1"/>
          </p:cNvPicPr>
          <p:nvPr/>
        </p:nvPicPr>
        <p:blipFill>
          <a:blip r:embed="rId2"/>
          <a:stretch>
            <a:fillRect/>
          </a:stretch>
        </p:blipFill>
        <p:spPr>
          <a:xfrm>
            <a:off x="7184006" y="371576"/>
            <a:ext cx="4819237" cy="6024051"/>
          </a:xfrm>
          <a:prstGeom prst="rect">
            <a:avLst/>
          </a:prstGeom>
        </p:spPr>
      </p:pic>
      <p:pic>
        <p:nvPicPr>
          <p:cNvPr id="2" name="Picture 1">
            <a:extLst>
              <a:ext uri="{FF2B5EF4-FFF2-40B4-BE49-F238E27FC236}">
                <a16:creationId xmlns:a16="http://schemas.microsoft.com/office/drawing/2014/main" id="{54901F3B-2E30-5946-8B04-F85C9C7F3E65}"/>
              </a:ext>
            </a:extLst>
          </p:cNvPr>
          <p:cNvPicPr>
            <a:picLocks noChangeAspect="1"/>
          </p:cNvPicPr>
          <p:nvPr/>
        </p:nvPicPr>
        <p:blipFill>
          <a:blip r:embed="rId3"/>
          <a:stretch>
            <a:fillRect/>
          </a:stretch>
        </p:blipFill>
        <p:spPr>
          <a:xfrm>
            <a:off x="643468" y="129475"/>
            <a:ext cx="2598375" cy="3299525"/>
          </a:xfrm>
          <a:prstGeom prst="rect">
            <a:avLst/>
          </a:prstGeom>
        </p:spPr>
      </p:pic>
      <p:pic>
        <p:nvPicPr>
          <p:cNvPr id="5" name="Picture 4">
            <a:extLst>
              <a:ext uri="{FF2B5EF4-FFF2-40B4-BE49-F238E27FC236}">
                <a16:creationId xmlns:a16="http://schemas.microsoft.com/office/drawing/2014/main" id="{282773E4-DD76-B640-BEE0-11918D831542}"/>
              </a:ext>
            </a:extLst>
          </p:cNvPr>
          <p:cNvPicPr>
            <a:picLocks noChangeAspect="1"/>
          </p:cNvPicPr>
          <p:nvPr/>
        </p:nvPicPr>
        <p:blipFill>
          <a:blip r:embed="rId4"/>
          <a:stretch>
            <a:fillRect/>
          </a:stretch>
        </p:blipFill>
        <p:spPr>
          <a:xfrm>
            <a:off x="643468" y="3699126"/>
            <a:ext cx="2859613" cy="3074855"/>
          </a:xfrm>
          <a:prstGeom prst="rect">
            <a:avLst/>
          </a:prstGeom>
        </p:spPr>
      </p:pic>
      <p:pic>
        <p:nvPicPr>
          <p:cNvPr id="4" name="Picture 3">
            <a:extLst>
              <a:ext uri="{FF2B5EF4-FFF2-40B4-BE49-F238E27FC236}">
                <a16:creationId xmlns:a16="http://schemas.microsoft.com/office/drawing/2014/main" id="{BB89517F-D6CE-D440-9256-59A664D8AF62}"/>
              </a:ext>
            </a:extLst>
          </p:cNvPr>
          <p:cNvPicPr>
            <a:picLocks noChangeAspect="1"/>
          </p:cNvPicPr>
          <p:nvPr/>
        </p:nvPicPr>
        <p:blipFill>
          <a:blip r:embed="rId5"/>
          <a:stretch>
            <a:fillRect/>
          </a:stretch>
        </p:blipFill>
        <p:spPr>
          <a:xfrm>
            <a:off x="4387008" y="3589863"/>
            <a:ext cx="2510830" cy="3208730"/>
          </a:xfrm>
          <a:prstGeom prst="rect">
            <a:avLst/>
          </a:prstGeom>
        </p:spPr>
      </p:pic>
      <p:pic>
        <p:nvPicPr>
          <p:cNvPr id="6" name="Picture 5">
            <a:extLst>
              <a:ext uri="{FF2B5EF4-FFF2-40B4-BE49-F238E27FC236}">
                <a16:creationId xmlns:a16="http://schemas.microsoft.com/office/drawing/2014/main" id="{905832C0-8D75-164D-941B-46181CFB1AC3}"/>
              </a:ext>
            </a:extLst>
          </p:cNvPr>
          <p:cNvPicPr>
            <a:picLocks noChangeAspect="1"/>
          </p:cNvPicPr>
          <p:nvPr/>
        </p:nvPicPr>
        <p:blipFill>
          <a:blip r:embed="rId6"/>
          <a:stretch>
            <a:fillRect/>
          </a:stretch>
        </p:blipFill>
        <p:spPr>
          <a:xfrm>
            <a:off x="4235834" y="174872"/>
            <a:ext cx="2502809" cy="3208730"/>
          </a:xfrm>
          <a:prstGeom prst="rect">
            <a:avLst/>
          </a:prstGeom>
        </p:spPr>
      </p:pic>
    </p:spTree>
    <p:extLst>
      <p:ext uri="{BB962C8B-B14F-4D97-AF65-F5344CB8AC3E}">
        <p14:creationId xmlns:p14="http://schemas.microsoft.com/office/powerpoint/2010/main" val="362671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1329C-DD38-3542-86C0-C3276183E44A}"/>
              </a:ext>
            </a:extLst>
          </p:cNvPr>
          <p:cNvPicPr>
            <a:picLocks noChangeAspect="1"/>
          </p:cNvPicPr>
          <p:nvPr/>
        </p:nvPicPr>
        <p:blipFill>
          <a:blip r:embed="rId2"/>
          <a:stretch>
            <a:fillRect/>
          </a:stretch>
        </p:blipFill>
        <p:spPr>
          <a:xfrm>
            <a:off x="0" y="2138317"/>
            <a:ext cx="12046226" cy="4820053"/>
          </a:xfrm>
          <a:prstGeom prst="rect">
            <a:avLst/>
          </a:prstGeom>
        </p:spPr>
      </p:pic>
      <p:sp>
        <p:nvSpPr>
          <p:cNvPr id="4" name="TextBox 3">
            <a:extLst>
              <a:ext uri="{FF2B5EF4-FFF2-40B4-BE49-F238E27FC236}">
                <a16:creationId xmlns:a16="http://schemas.microsoft.com/office/drawing/2014/main" id="{9395E9B0-E808-C340-9055-9E243B25A6A0}"/>
              </a:ext>
            </a:extLst>
          </p:cNvPr>
          <p:cNvSpPr txBox="1"/>
          <p:nvPr/>
        </p:nvSpPr>
        <p:spPr>
          <a:xfrm>
            <a:off x="8002104" y="6189870"/>
            <a:ext cx="4373218" cy="369332"/>
          </a:xfrm>
          <a:prstGeom prst="rect">
            <a:avLst/>
          </a:prstGeom>
          <a:noFill/>
        </p:spPr>
        <p:txBody>
          <a:bodyPr wrap="square" rtlCol="0">
            <a:spAutoFit/>
          </a:bodyPr>
          <a:lstStyle/>
          <a:p>
            <a:r>
              <a:rPr lang="en-US" dirty="0"/>
              <a:t>Neuroendocrine cells: 11/27125 = 0.04%</a:t>
            </a:r>
          </a:p>
        </p:txBody>
      </p:sp>
      <p:pic>
        <p:nvPicPr>
          <p:cNvPr id="2" name="Picture 1">
            <a:extLst>
              <a:ext uri="{FF2B5EF4-FFF2-40B4-BE49-F238E27FC236}">
                <a16:creationId xmlns:a16="http://schemas.microsoft.com/office/drawing/2014/main" id="{E2A52FF4-DBAB-5F4B-A409-3596EA4E9FDD}"/>
              </a:ext>
            </a:extLst>
          </p:cNvPr>
          <p:cNvPicPr>
            <a:picLocks noChangeAspect="1"/>
          </p:cNvPicPr>
          <p:nvPr/>
        </p:nvPicPr>
        <p:blipFill rotWithShape="1">
          <a:blip r:embed="rId3"/>
          <a:srcRect b="34590"/>
          <a:stretch/>
        </p:blipFill>
        <p:spPr>
          <a:xfrm>
            <a:off x="0" y="56105"/>
            <a:ext cx="7848600" cy="2082212"/>
          </a:xfrm>
          <a:prstGeom prst="rect">
            <a:avLst/>
          </a:prstGeom>
        </p:spPr>
      </p:pic>
    </p:spTree>
    <p:extLst>
      <p:ext uri="{BB962C8B-B14F-4D97-AF65-F5344CB8AC3E}">
        <p14:creationId xmlns:p14="http://schemas.microsoft.com/office/powerpoint/2010/main" val="4130062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12286</TotalTime>
  <Words>367</Words>
  <Application>Microsoft Macintosh PowerPoint</Application>
  <PresentationFormat>Widescreen</PresentationFormat>
  <Paragraphs>30</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Helvetica</vt:lpstr>
      <vt:lpstr>Office Theme</vt:lpstr>
      <vt:lpstr>CCBR1044</vt:lpstr>
      <vt:lpstr>Objectives</vt:lpstr>
      <vt:lpstr>Methods/Samples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4-22-20 Single Cell sequencing discussion</dc:title>
  <dc:creator>Yin, Da (NIH/NCI) [C]</dc:creator>
  <cp:lastModifiedBy>Yin, Da (NIH/NCI) [C]</cp:lastModifiedBy>
  <cp:revision>41</cp:revision>
  <dcterms:created xsi:type="dcterms:W3CDTF">2020-05-05T03:14:28Z</dcterms:created>
  <dcterms:modified xsi:type="dcterms:W3CDTF">2020-05-16T16:02:48Z</dcterms:modified>
</cp:coreProperties>
</file>